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6CF6-02DA-42B5-B171-E3294CC4231A}" type="datetimeFigureOut">
              <a:rPr lang="fr-RE" smtClean="0"/>
              <a:t>12/09/2017</a:t>
            </a:fld>
            <a:endParaRPr lang="fr-R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144C-AF2F-4626-8F57-178330BF4B6C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71365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C7CE-978D-4182-84C6-03E24FFB70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7B7C-FB27-4EB5-A4B0-F2FD9FAC9CC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ADDD-C7F7-4424-BA96-1FD8564BBD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B324-EA80-4003-80DF-FAC294C5B7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8C4A-ED2F-4B98-A8EF-EB95FB4FDF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DF7F-FA9C-4643-BCDB-A4AF3161044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8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59C-0239-4D9B-8400-EB766F07D1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6E3B-2867-4D86-B7F7-904170BA159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B1B0-EA54-40E5-9D49-E956F278061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29D8A-02BC-4664-88BA-B5ED37BABE2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80E0-64D8-4D3A-B7F5-6DC7A922893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0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4E5C-7913-4A4F-96EE-3D511C84B92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6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E7B8-6C12-4F7E-9DD9-7B7FA84B93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2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A706-162F-4D0E-A49A-7B17DD0462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94E1-06E2-4964-953F-15B8F337F05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3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705A-C388-4699-9DB7-C93505A08D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2AE5-46F4-46EC-B567-F616B2DD56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F71A-169A-4DE2-BA6C-C503F98BD0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2482-55FC-4358-877D-6B0EE59B12C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6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FFC6-285F-49EA-A70B-37C9D0295C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DEC7-147D-4F0B-8FF6-3968E66350F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F8CA-AA62-44B9-A85A-14FEE4D2B54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0C4B-4E42-4CC3-A801-5D71402534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60F3-2533-44A5-BF2A-43E5B8C2D0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3D1-4E44-48FF-85AE-9C5FBD4E2FA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4C4A-6498-4B0B-90D9-1BE7ADB9A7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B463-4090-41D5-915D-10DF9E596BD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93BB-9843-4369-84E3-4D51BDDFB5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43CE-0B72-4294-8872-B8F477ADE26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B6239-8F84-49E6-9730-2029914231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EB5BC-66BB-4178-BF5D-A14EFDED96D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luxation+epaule&amp;source=images&amp;cd=&amp;cad=rja&amp;docid=9YBSQCDh-9p9-M&amp;tbnid=kIebHBQihaSbHM:&amp;ved=0CAUQjRw&amp;url=http://www.sudouest.fr/2012/10/22/handball-biillere-hb-deux-semaines-d-arret-pour-fabrice-chauvin-857633-5284.php&amp;ei=93NVUebwN-Kj0QXGyoDIAQ&amp;bvm=bv.44442042,d.ZG4&amp;psig=AFQjCNGzxEE9RO6VrrqfBzWMxgU6YyEvXg&amp;ust=136464110034351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Avulsion+complexe+capsulo-labral+antero-inf&amp;source=images&amp;cd=&amp;cad=rja&amp;docid=DPr1dx2UIlDHSM&amp;tbnid=WLKmYqpB2cqMWM:&amp;ved=0CAUQjRw&amp;url=http://www.msport.net/newSite/index.php?op=aff_article&amp;id_article=184&amp;ei=snVVUaf7PMXG0QXGvYCoCQ&amp;bvm=bv.44442042,d.ZG4&amp;psig=AFQjCNE479mqyeK7f75cEvQZsTLUEtSy8Q&amp;ust=13646415518010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Avulsion+complexe+capsulo-labral+antero-inf&amp;source=images&amp;cd=&amp;cad=rja&amp;docid=FtxaaaWu6JIAiM&amp;tbnid=lbjDwrxtGAzzGM:&amp;ved=0CAUQjRw&amp;url=http://www.sciencedirect.com/science/article/pii/S074980631100569X&amp;ei=2nVVUfTGAqe_0QW734DQDA&amp;bvm=bv.44442042,d.ZG4&amp;psig=AFQjCNE479mqyeK7f75cEvQZsTLUEtSy8Q&amp;ust=136464155180103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ecollement+broca&amp;source=images&amp;cd=&amp;cad=rja&amp;docid=3oBlqDidH-6dWM&amp;tbnid=GB6jr2f__4IizM:&amp;ved=0CAUQjRw&amp;url=http://www.unige.ch/cyberdocuments/theses2003/SayeghS/these_body.html&amp;ei=UXZVUaXVNaKo0QWH84HYBg&amp;bvm=bv.44442042,d.ZG4&amp;psig=AFQjCNEjXW0lCiJdSs4K8M5ctWc3a0TYOQ&amp;ust=136464173434060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butee+epaule&amp;source=images&amp;cd=&amp;cad=rja&amp;docid=_h1reCk2woN_0M&amp;tbnid=WLDvT1McTDup2M:&amp;ved=0CAUQjRw&amp;url=http://www.orthoparc-toulouse.com/interventions_chirurgicales_epaule.html&amp;ei=anlVUa2cDuOY0QXZ84HIBg&amp;bvm=bv.44442042,d.ZG4&amp;psig=AFQjCNFzRZnAWHtR7pqspgbpUX2DjjxPjg&amp;ust=136464252658399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ligaments+epaule&amp;source=images&amp;cd=&amp;cad=rja&amp;docid=4X83qfaP7tTPjM&amp;tbnid=oajSMg01hq75AM:&amp;ved=0CAUQjRw&amp;url=http://www.unige.ch/cyberdocuments/theses2003/SayeghS/these_back.html&amp;ei=4nJVUeykPIqe0QXrtYC4Aw&amp;bvm=bv.44442042,d.ZG4&amp;psig=AFQjCNE7kyCesKqUZrfhH16yuuFu2IepzQ&amp;ust=136464081277059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ligaments+epaule&amp;source=images&amp;cd=&amp;cad=rja&amp;docid=orP3qEVqjFWdJM&amp;tbnid=JNjE6h1HmYxl-M:&amp;ved=0CAUQjRw&amp;url=http://fr.academic.ru/dic.nsf/frwiki/141170&amp;ei=GHNVUcfCJ7Oy0AWysYGwBA&amp;bvm=bv.44442042,d.ZG4&amp;psig=AFQjCNE7kyCesKqUZrfhH16yuuFu2IepzQ&amp;ust=136464081277059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uscles+coiffe+rotateurs+epaule&amp;source=images&amp;cd=&amp;cad=rja&amp;docid=Od4cbU5V6yqBzM&amp;tbnid=Hg78sVqlsD4JJM:&amp;ved=0CAUQjRw&amp;url=http://www.epauledouleur.com/coiffedesrotateurs.html&amp;ei=jXNVUdfKN8Wt0QW5joDQDQ&amp;bvm=bv.44442042,d.ZG4&amp;psig=AFQjCNGyYxzx5Q-6dfXJNZ9hfXVGU1nhVQ&amp;ust=136464099359921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Luxations Scapulo-humérales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1800" dirty="0"/>
              <a:t>richardballas@yahoo.fr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2582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/>
              <a:t>Luxation GH antérieure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30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Généralités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800" dirty="0"/>
              <a:t>La plus mobile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La plus instable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Pathologie traumatique et/ou sportive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Mouvement en </a:t>
            </a:r>
            <a:r>
              <a:rPr lang="fr-FR" sz="2800" dirty="0" err="1"/>
              <a:t>abd</a:t>
            </a:r>
            <a:r>
              <a:rPr lang="fr-FR" sz="2800" dirty="0"/>
              <a:t>, RE, </a:t>
            </a:r>
            <a:r>
              <a:rPr lang="fr-FR" sz="2800" dirty="0" err="1"/>
              <a:t>retropulsion</a:t>
            </a: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Force indirecte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Mouvement d’armé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contré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9939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2770" name="Picture 2" descr="http://www.sudouest.fr/images/2012/10/22/victime-d-une-luxation-de-l-epaule-fabrice-chauvin-doit_942281_460x3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1700808"/>
            <a:ext cx="438150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30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Lésions physiopathologiques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/>
              <a:t>Avulsion complexe </a:t>
            </a:r>
            <a:r>
              <a:rPr lang="fr-FR" sz="2400" dirty="0" err="1"/>
              <a:t>capsulo</a:t>
            </a:r>
            <a:r>
              <a:rPr lang="fr-FR" sz="2400" dirty="0"/>
              <a:t>-</a:t>
            </a:r>
            <a:r>
              <a:rPr lang="fr-FR" sz="2400" dirty="0" err="1"/>
              <a:t>labral</a:t>
            </a:r>
            <a:r>
              <a:rPr lang="fr-FR" sz="2400" dirty="0"/>
              <a:t> </a:t>
            </a:r>
            <a:r>
              <a:rPr lang="fr-FR" sz="2400" dirty="0" err="1"/>
              <a:t>antero</a:t>
            </a:r>
            <a:r>
              <a:rPr lang="fr-FR" sz="2400" dirty="0"/>
              <a:t>-</a:t>
            </a:r>
            <a:r>
              <a:rPr lang="fr-FR" sz="2400" dirty="0" err="1"/>
              <a:t>inf</a:t>
            </a:r>
            <a:endParaRPr lang="fr-FR" sz="2400" dirty="0"/>
          </a:p>
          <a:p>
            <a:pPr lvl="1">
              <a:lnSpc>
                <a:spcPct val="90000"/>
              </a:lnSpc>
            </a:pPr>
            <a:r>
              <a:rPr lang="fr-FR" sz="2000" dirty="0"/>
              <a:t>lésion de </a:t>
            </a:r>
            <a:r>
              <a:rPr lang="fr-FR" sz="2000" dirty="0" err="1"/>
              <a:t>Bankart</a:t>
            </a:r>
            <a:r>
              <a:rPr lang="fr-FR" sz="2000" dirty="0"/>
              <a:t> (cicatrisation ou non)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ALPSA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Décollement </a:t>
            </a:r>
            <a:r>
              <a:rPr lang="fr-FR" sz="2400" dirty="0" err="1"/>
              <a:t>capsulo</a:t>
            </a:r>
            <a:r>
              <a:rPr lang="fr-FR" sz="2400" dirty="0"/>
              <a:t>-ligamentaire de Broca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SLAP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Lésions osseuses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Fracture de </a:t>
            </a:r>
            <a:r>
              <a:rPr lang="fr-FR" sz="2000" dirty="0" err="1"/>
              <a:t>Malgaigne</a:t>
            </a:r>
            <a:r>
              <a:rPr lang="fr-FR" sz="2000" dirty="0"/>
              <a:t> (Hill-Sachs)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Fracture de </a:t>
            </a:r>
            <a:r>
              <a:rPr lang="fr-FR" sz="2000" dirty="0" err="1"/>
              <a:t>Bony</a:t>
            </a:r>
            <a:r>
              <a:rPr lang="fr-FR" sz="2000" dirty="0"/>
              <a:t>-</a:t>
            </a:r>
            <a:r>
              <a:rPr lang="fr-FR" sz="2000" dirty="0" err="1"/>
              <a:t>Bankart</a:t>
            </a:r>
            <a:endParaRPr lang="fr-FR" sz="2000" dirty="0"/>
          </a:p>
          <a:p>
            <a:pPr lvl="1">
              <a:lnSpc>
                <a:spcPct val="90000"/>
              </a:lnSpc>
            </a:pPr>
            <a:endParaRPr lang="fr-FR" sz="2000" dirty="0"/>
          </a:p>
          <a:p>
            <a:pPr>
              <a:lnSpc>
                <a:spcPct val="90000"/>
              </a:lnSpc>
            </a:pPr>
            <a:r>
              <a:rPr lang="fr-FR" sz="2400" dirty="0"/>
              <a:t>Lésions coiffe après 40 ans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4952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 descr="http://t2.gstatic.com/images?q=tbn:ANd9GcT_R62Wavv4bgIwlsPAqwEWwhzr_XvkBndmvRjxMGl3g5Zwymz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628800"/>
            <a:ext cx="4381500" cy="3209926"/>
          </a:xfrm>
          <a:prstGeom prst="rect">
            <a:avLst/>
          </a:prstGeom>
          <a:noFill/>
        </p:spPr>
      </p:pic>
      <p:pic>
        <p:nvPicPr>
          <p:cNvPr id="33796" name="Picture 4" descr="http://t3.gstatic.com/images?q=tbn:ANd9GcQZoBh-TdT1xf464XxGgZzrw6Hak4CPFFdl7pvc77OG2ZizV1fb7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6080" y="1772817"/>
            <a:ext cx="3352800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39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k2\export--84137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7" y="0"/>
            <a:ext cx="4455495" cy="3888432"/>
          </a:xfrm>
          <a:prstGeom prst="rect">
            <a:avLst/>
          </a:prstGeom>
          <a:noFill/>
        </p:spPr>
      </p:pic>
      <p:pic>
        <p:nvPicPr>
          <p:cNvPr id="36866" name="Picture 2" descr="http://t3.gstatic.com/images?q=tbn:ANd9GcTNAn_eW28AyG-DztFwweFAKnm8brA01rW6IMZBwnv4b5khEZd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1"/>
            <a:ext cx="2743200" cy="3429001"/>
          </a:xfrm>
          <a:prstGeom prst="rect">
            <a:avLst/>
          </a:prstGeom>
          <a:noFill/>
        </p:spPr>
      </p:pic>
      <p:pic>
        <p:nvPicPr>
          <p:cNvPr id="1027" name="Picture 3" descr="F:\k2\export--84137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744" y="3545632"/>
            <a:ext cx="295232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47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Clinique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/>
              <a:t>Interrogatoire</a:t>
            </a:r>
          </a:p>
          <a:p>
            <a:pPr eaLnBrk="1" hangingPunct="1">
              <a:lnSpc>
                <a:spcPct val="80000"/>
              </a:lnSpc>
            </a:pPr>
            <a:r>
              <a:rPr lang="fr-FR" sz="2400"/>
              <a:t>Inspection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Attitude traumatisé mb sup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Attitude vicieuse abd, 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Signe de l’épaulette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Comblement sillon delto-pectoral</a:t>
            </a:r>
          </a:p>
          <a:p>
            <a:pPr lvl="1" eaLnBrk="1" hangingPunct="1">
              <a:lnSpc>
                <a:spcPct val="80000"/>
              </a:lnSpc>
            </a:pPr>
            <a:endParaRPr lang="fr-FR" sz="20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Palpation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Vacuité glène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Palpation tête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Mobilité de la tête</a:t>
            </a:r>
          </a:p>
          <a:p>
            <a:pPr lvl="1" eaLnBrk="1" hangingPunct="1">
              <a:lnSpc>
                <a:spcPct val="80000"/>
              </a:lnSpc>
            </a:pPr>
            <a:endParaRPr lang="fr-FR" sz="20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Recherche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12165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Ballas\Desktop\Médecine\Icono\Epaule\DSC006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1556793"/>
            <a:ext cx="3394472" cy="4525963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6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Imagerie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7786688" cy="1612900"/>
          </a:xfrm>
        </p:spPr>
        <p:txBody>
          <a:bodyPr/>
          <a:lstStyle/>
          <a:p>
            <a:pPr eaLnBrk="1" hangingPunct="1"/>
            <a:r>
              <a:rPr lang="fr-FR" sz="2800" dirty="0"/>
              <a:t>Radiographies standards</a:t>
            </a:r>
          </a:p>
          <a:p>
            <a:pPr lvl="1" eaLnBrk="1" hangingPunct="1"/>
            <a:r>
              <a:rPr lang="fr-FR" sz="2400" dirty="0"/>
              <a:t>Epaule F</a:t>
            </a:r>
          </a:p>
          <a:p>
            <a:pPr lvl="1" eaLnBrk="1" hangingPunct="1"/>
            <a:r>
              <a:rPr lang="fr-FR" sz="2400" dirty="0"/>
              <a:t>Profil de Lamy</a:t>
            </a:r>
          </a:p>
        </p:txBody>
      </p:sp>
      <p:pic>
        <p:nvPicPr>
          <p:cNvPr id="3074" name="Picture 2" descr="D:\Dropbox\Médecine\Icono\Epaule\Luxation GH antero-i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2780928"/>
            <a:ext cx="5436096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46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D:\Dropbox\Médecine\Icono\Epaule\Photo0208.jpg"/>
          <p:cNvPicPr>
            <a:picLocks noChangeAspect="1" noChangeArrowheads="1"/>
          </p:cNvPicPr>
          <p:nvPr/>
        </p:nvPicPr>
        <p:blipFill>
          <a:blip r:embed="rId2" cstate="print"/>
          <a:srcRect r="-94" b="4934"/>
          <a:stretch>
            <a:fillRect/>
          </a:stretch>
        </p:blipFill>
        <p:spPr bwMode="auto">
          <a:xfrm>
            <a:off x="3503712" y="1484784"/>
            <a:ext cx="525658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59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/>
              <a:t>Luxations Gléno-Humérales</a:t>
            </a:r>
          </a:p>
        </p:txBody>
      </p:sp>
      <p:sp>
        <p:nvSpPr>
          <p:cNvPr id="24579" name="Text Box 6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4149725"/>
            <a:ext cx="7200900" cy="17526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/>
              <a:t>Perte de contact totale et permanente entre</a:t>
            </a:r>
          </a:p>
          <a:p>
            <a:pPr eaLnBrk="1" hangingPunct="1"/>
            <a:r>
              <a:rPr lang="fr-FR"/>
              <a:t>Deux surfaces articulaires</a:t>
            </a:r>
          </a:p>
        </p:txBody>
      </p:sp>
    </p:spTree>
    <p:extLst>
      <p:ext uri="{BB962C8B-B14F-4D97-AF65-F5344CB8AC3E}">
        <p14:creationId xmlns:p14="http://schemas.microsoft.com/office/powerpoint/2010/main" val="28463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3796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4826" y="188913"/>
            <a:ext cx="3889375" cy="3294062"/>
          </a:xfrm>
          <a:noFill/>
          <a:ln>
            <a:solidFill>
              <a:srgbClr val="FFFFFF"/>
            </a:solidFill>
          </a:ln>
        </p:spPr>
      </p:pic>
      <p:pic>
        <p:nvPicPr>
          <p:cNvPr id="33795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16725" y="333375"/>
            <a:ext cx="3073400" cy="3240088"/>
          </a:xfrm>
          <a:noFill/>
          <a:ln>
            <a:solidFill>
              <a:srgbClr val="FFFFFF"/>
            </a:solidFill>
          </a:ln>
        </p:spPr>
      </p:pic>
      <p:pic>
        <p:nvPicPr>
          <p:cNvPr id="3379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3627438"/>
            <a:ext cx="3816350" cy="3230562"/>
          </a:xfrm>
          <a:noFill/>
          <a:ln>
            <a:solidFill>
              <a:srgbClr val="FFFFFF"/>
            </a:solidFill>
          </a:ln>
        </p:spPr>
      </p:pic>
      <p:pic>
        <p:nvPicPr>
          <p:cNvPr id="33798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48300" y="3644900"/>
            <a:ext cx="5219700" cy="2813050"/>
          </a:xfrm>
          <a:noFill/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33351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Complications immédiates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1"/>
            <a:ext cx="5122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/>
              <a:t>Cutanées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Neurologiques : N axillaire (circonflexe)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Vasculaires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 err="1"/>
              <a:t>Musculo</a:t>
            </a:r>
            <a:r>
              <a:rPr lang="fr-FR" sz="2800" dirty="0"/>
              <a:t>-tendineuses : coiffe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Osseuses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Bord </a:t>
            </a:r>
            <a:r>
              <a:rPr lang="fr-FR" sz="2400" dirty="0" err="1"/>
              <a:t>antero</a:t>
            </a:r>
            <a:r>
              <a:rPr lang="fr-FR" sz="2400" dirty="0"/>
              <a:t>-</a:t>
            </a:r>
            <a:r>
              <a:rPr lang="fr-FR" sz="2400" dirty="0" err="1"/>
              <a:t>inf</a:t>
            </a:r>
            <a:r>
              <a:rPr lang="fr-FR" sz="2400" dirty="0"/>
              <a:t> </a:t>
            </a:r>
            <a:r>
              <a:rPr lang="fr-FR" sz="2400" dirty="0" err="1"/>
              <a:t>glene</a:t>
            </a:r>
            <a:endParaRPr lang="fr-FR" sz="2400" dirty="0"/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Encoche de </a:t>
            </a:r>
            <a:r>
              <a:rPr lang="fr-FR" sz="2400" dirty="0" err="1"/>
              <a:t>malgaigne</a:t>
            </a:r>
            <a:endParaRPr lang="fr-FR" sz="2400" dirty="0"/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Trochiter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ES Humérus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9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96225" y="1773239"/>
            <a:ext cx="2114550" cy="2187575"/>
          </a:xfrm>
          <a:noFill/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51094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dirty="0"/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8400" y="1710531"/>
            <a:ext cx="4775200" cy="4305300"/>
          </a:xfrm>
          <a:noFill/>
        </p:spPr>
      </p:pic>
    </p:spTree>
    <p:extLst>
      <p:ext uri="{BB962C8B-B14F-4D97-AF65-F5344CB8AC3E}">
        <p14:creationId xmlns:p14="http://schemas.microsoft.com/office/powerpoint/2010/main" val="378517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Complications tardives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sz="2800" dirty="0"/>
              <a:t>Instabilité</a:t>
            </a:r>
          </a:p>
          <a:p>
            <a:pPr eaLnBrk="1" hangingPunct="1"/>
            <a:r>
              <a:rPr lang="fr-FR" sz="2800" dirty="0"/>
              <a:t>Raideur</a:t>
            </a:r>
          </a:p>
          <a:p>
            <a:pPr eaLnBrk="1" hangingPunct="1"/>
            <a:r>
              <a:rPr lang="fr-FR" sz="2800" dirty="0"/>
              <a:t>SDRC type 1</a:t>
            </a:r>
          </a:p>
          <a:p>
            <a:pPr eaLnBrk="1" hangingPunct="1"/>
            <a:r>
              <a:rPr lang="fr-FR" sz="2800" dirty="0"/>
              <a:t>Neurologique</a:t>
            </a:r>
          </a:p>
        </p:txBody>
      </p:sp>
      <p:pic>
        <p:nvPicPr>
          <p:cNvPr id="4098" name="Picture 2" descr="D:\Dropbox\Médecine\Icono\Epaule\Banka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5" y="1628800"/>
            <a:ext cx="4999413" cy="2592288"/>
          </a:xfrm>
          <a:prstGeom prst="rect">
            <a:avLst/>
          </a:prstGeom>
          <a:noFill/>
        </p:spPr>
      </p:pic>
      <p:pic>
        <p:nvPicPr>
          <p:cNvPr id="7" name="Picture 2" descr="F:\k2\export--84137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3717032"/>
            <a:ext cx="335149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715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 descr="C:\Users\Ballas\Dropbox\temp\Avis\IMG_02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34178" y="1759312"/>
            <a:ext cx="2838286" cy="2120651"/>
          </a:xfrm>
          <a:prstGeom prst="rect">
            <a:avLst/>
          </a:prstGeom>
          <a:noFill/>
        </p:spPr>
      </p:pic>
      <p:pic>
        <p:nvPicPr>
          <p:cNvPr id="2052" name="Picture 4" descr="C:\Users\Ballas\Dropbox\temp\Avis\IMG_029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726382" y="4045240"/>
            <a:ext cx="2930236" cy="1974273"/>
          </a:xfrm>
          <a:prstGeom prst="rect">
            <a:avLst/>
          </a:prstGeom>
          <a:noFill/>
        </p:spPr>
      </p:pic>
      <p:pic>
        <p:nvPicPr>
          <p:cNvPr id="2050" name="Picture 2" descr="C:\Users\Ballas\Dropbox\temp\Avis\IMG_0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1" y="1772817"/>
            <a:ext cx="4379185" cy="3270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518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Traitements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/>
              <a:t>Après </a:t>
            </a:r>
            <a:r>
              <a:rPr lang="fr-FR" dirty="0" err="1"/>
              <a:t>Rx</a:t>
            </a:r>
            <a:endParaRPr lang="fr-FR" dirty="0"/>
          </a:p>
          <a:p>
            <a:pPr eaLnBrk="1" hangingPunct="1">
              <a:lnSpc>
                <a:spcPct val="90000"/>
              </a:lnSpc>
            </a:pPr>
            <a:r>
              <a:rPr lang="fr-FR" dirty="0"/>
              <a:t>Réduction en urgence par manœuvres externes</a:t>
            </a:r>
          </a:p>
          <a:p>
            <a:pPr eaLnBrk="1" hangingPunct="1">
              <a:lnSpc>
                <a:spcPct val="90000"/>
              </a:lnSpc>
            </a:pPr>
            <a:r>
              <a:rPr lang="fr-FR" dirty="0"/>
              <a:t>Douce et progressive</a:t>
            </a:r>
          </a:p>
          <a:p>
            <a:pPr eaLnBrk="1" hangingPunct="1">
              <a:lnSpc>
                <a:spcPct val="90000"/>
              </a:lnSpc>
            </a:pPr>
            <a:r>
              <a:rPr lang="fr-FR" dirty="0"/>
              <a:t>+/- AG</a:t>
            </a:r>
          </a:p>
          <a:p>
            <a:pPr eaLnBrk="1" hangingPunct="1">
              <a:lnSpc>
                <a:spcPct val="90000"/>
              </a:lnSpc>
            </a:pPr>
            <a:r>
              <a:rPr lang="fr-FR" dirty="0" err="1"/>
              <a:t>Rx</a:t>
            </a:r>
            <a:r>
              <a:rPr lang="fr-FR" dirty="0"/>
              <a:t> et état vasculo-nerveux post-réduction</a:t>
            </a:r>
          </a:p>
          <a:p>
            <a:pPr eaLnBrk="1" hangingPunct="1">
              <a:lnSpc>
                <a:spcPct val="90000"/>
              </a:lnSpc>
            </a:pPr>
            <a:endParaRPr lang="fr-FR" dirty="0"/>
          </a:p>
          <a:p>
            <a:pPr eaLnBrk="1" hangingPunct="1">
              <a:lnSpc>
                <a:spcPct val="90000"/>
              </a:lnSpc>
            </a:pPr>
            <a:r>
              <a:rPr lang="fr-FR" dirty="0"/>
              <a:t>Rééducation</a:t>
            </a:r>
          </a:p>
        </p:txBody>
      </p:sp>
    </p:spTree>
    <p:extLst>
      <p:ext uri="{BB962C8B-B14F-4D97-AF65-F5344CB8AC3E}">
        <p14:creationId xmlns:p14="http://schemas.microsoft.com/office/powerpoint/2010/main" val="3863186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D:\Dropbox\Médecine\Icono\Epaule\photo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764704"/>
            <a:ext cx="3816424" cy="4176464"/>
          </a:xfrm>
          <a:prstGeom prst="rect">
            <a:avLst/>
          </a:prstGeom>
          <a:noFill/>
        </p:spPr>
      </p:pic>
      <p:pic>
        <p:nvPicPr>
          <p:cNvPr id="5123" name="Picture 3" descr="D:\Dropbox\Médecine\Icono\Epaule\plaque es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2492896"/>
            <a:ext cx="2949792" cy="393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558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Chirurgie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/>
              <a:t>Indication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Luxations récidivantes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Instabilité chronique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Micro-instabilité douloureuse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Anatomiques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Suture plans </a:t>
            </a:r>
            <a:r>
              <a:rPr lang="fr-FR" sz="2000" dirty="0" err="1"/>
              <a:t>ligamento</a:t>
            </a:r>
            <a:r>
              <a:rPr lang="fr-FR" sz="2000" dirty="0"/>
              <a:t>-capsulaire : </a:t>
            </a:r>
            <a:r>
              <a:rPr lang="fr-FR" sz="2000" dirty="0" err="1"/>
              <a:t>Bankart</a:t>
            </a:r>
            <a:r>
              <a:rPr lang="fr-FR" sz="2000" dirty="0"/>
              <a:t>, </a:t>
            </a:r>
            <a:r>
              <a:rPr lang="fr-FR" sz="2000" dirty="0" err="1"/>
              <a:t>Neer</a:t>
            </a: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Non anatomiques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Butée osseuse : </a:t>
            </a:r>
            <a:r>
              <a:rPr lang="fr-FR" sz="2000" dirty="0" err="1"/>
              <a:t>Latarjet</a:t>
            </a:r>
            <a:r>
              <a:rPr lang="fr-FR" sz="2000" dirty="0"/>
              <a:t> modifiée Patte (coracoïde), crête iliaque (Eden-</a:t>
            </a:r>
            <a:r>
              <a:rPr lang="fr-FR" sz="2000" dirty="0" err="1"/>
              <a:t>Hybinette</a:t>
            </a:r>
            <a:r>
              <a:rPr lang="fr-FR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+/- Arthroscopie</a:t>
            </a:r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Rééducation</a:t>
            </a:r>
          </a:p>
        </p:txBody>
      </p:sp>
    </p:spTree>
    <p:extLst>
      <p:ext uri="{BB962C8B-B14F-4D97-AF65-F5344CB8AC3E}">
        <p14:creationId xmlns:p14="http://schemas.microsoft.com/office/powerpoint/2010/main" val="2284563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« butée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100" dirty="0"/>
              <a:t>Stabilisation </a:t>
            </a:r>
            <a:r>
              <a:rPr lang="fr-FR" sz="3100" dirty="0" err="1"/>
              <a:t>antéro</a:t>
            </a:r>
            <a:r>
              <a:rPr lang="fr-FR" sz="3100" dirty="0"/>
              <a:t>-inférieure</a:t>
            </a:r>
          </a:p>
          <a:p>
            <a:endParaRPr lang="fr-FR" sz="3100" dirty="0"/>
          </a:p>
          <a:p>
            <a:r>
              <a:rPr lang="fr-FR" sz="3100" dirty="0"/>
              <a:t>Transfert du processus coracoïde et de son tendon conjoint inséré</a:t>
            </a:r>
          </a:p>
          <a:p>
            <a:endParaRPr lang="fr-FR" sz="3100" dirty="0"/>
          </a:p>
          <a:p>
            <a:r>
              <a:rPr lang="fr-FR" sz="3100" dirty="0"/>
              <a:t>Triple verrouillage</a:t>
            </a:r>
          </a:p>
          <a:p>
            <a:pPr lvl="1"/>
            <a:r>
              <a:rPr lang="fr-FR" sz="3100" dirty="0"/>
              <a:t>Osseux</a:t>
            </a:r>
          </a:p>
          <a:p>
            <a:pPr lvl="1"/>
            <a:r>
              <a:rPr lang="fr-FR" sz="3100" dirty="0"/>
              <a:t>Musculaire</a:t>
            </a:r>
          </a:p>
          <a:p>
            <a:pPr lvl="1"/>
            <a:r>
              <a:rPr lang="fr-FR" sz="3100" dirty="0"/>
              <a:t>Capsulaire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776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4" name="Picture 6" descr="http://t3.gstatic.com/images?q=tbn:ANd9GcTZb5GsFsJ9RTLfmpgcYsH7V-8cHyV0LkuRZekjkrx2vmSeEIh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3" y="2132857"/>
            <a:ext cx="5400675" cy="287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54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532923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/>
              <a:t>Peu congruente, éléments de stabilités :</a:t>
            </a:r>
          </a:p>
          <a:p>
            <a:pPr eaLnBrk="1" hangingPunct="1">
              <a:lnSpc>
                <a:spcPct val="80000"/>
              </a:lnSpc>
            </a:pPr>
            <a:endParaRPr lang="fr-FR" sz="24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Eléments passifs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Surfaces articulaires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cavité glénoïde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labrum glénoidien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Complexe capsulo ligamentaire: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capsule articulaire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ligaments glénohuméraux (inférieur +++)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Dépression intra-articulaire</a:t>
            </a:r>
          </a:p>
          <a:p>
            <a:pPr lvl="2" eaLnBrk="1" hangingPunct="1">
              <a:lnSpc>
                <a:spcPct val="80000"/>
              </a:lnSpc>
            </a:pPr>
            <a:endParaRPr lang="fr-FR" sz="18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Eléments actifs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/>
              <a:t>La coiffe des rotateurs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>
                <a:sym typeface="Wingdings 3" pitchFamily="18" charset="2"/>
              </a:rPr>
              <a:t>Sous-scapulaire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Supra-épineux </a:t>
            </a:r>
            <a:endParaRPr lang="fr-FR" sz="1800">
              <a:sym typeface="Wingdings 3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800">
                <a:sym typeface="Wingdings 3" pitchFamily="18" charset="2"/>
              </a:rPr>
              <a:t>Infra-épineux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>
                <a:sym typeface="Wingdings 3" pitchFamily="18" charset="2"/>
              </a:rPr>
              <a:t>Petit rond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TLB</a:t>
            </a:r>
          </a:p>
          <a:p>
            <a:pPr eaLnBrk="1" hangingPunct="1">
              <a:lnSpc>
                <a:spcPct val="80000"/>
              </a:lnSpc>
            </a:pPr>
            <a:endParaRPr lang="fr-FR" sz="2400"/>
          </a:p>
          <a:p>
            <a:pPr eaLnBrk="1" hangingPunct="1">
              <a:lnSpc>
                <a:spcPct val="80000"/>
              </a:lnSpc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283923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19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028825" y="4392614"/>
            <a:ext cx="4032250" cy="1728787"/>
          </a:xfrm>
        </p:spPr>
        <p:txBody>
          <a:bodyPr/>
          <a:lstStyle/>
          <a:p>
            <a:pPr eaLnBrk="1" hangingPunct="1"/>
            <a:r>
              <a:rPr lang="fr-FR" sz="2800"/>
              <a:t>Triple verrouillage</a:t>
            </a:r>
          </a:p>
          <a:p>
            <a:pPr lvl="1" eaLnBrk="1" hangingPunct="1"/>
            <a:r>
              <a:rPr lang="fr-FR" sz="2400"/>
              <a:t>Osseux</a:t>
            </a:r>
          </a:p>
          <a:p>
            <a:pPr lvl="1" eaLnBrk="1" hangingPunct="1"/>
            <a:r>
              <a:rPr lang="fr-FR" sz="2400"/>
              <a:t>Musculaire</a:t>
            </a:r>
          </a:p>
          <a:p>
            <a:pPr lvl="1" eaLnBrk="1" hangingPunct="1"/>
            <a:r>
              <a:rPr lang="fr-FR" sz="2400"/>
              <a:t>Capsulaire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fr-FR" sz="2400"/>
          </a:p>
        </p:txBody>
      </p:sp>
      <p:sp>
        <p:nvSpPr>
          <p:cNvPr id="41989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fr-FR" sz="2400"/>
          </a:p>
        </p:txBody>
      </p:sp>
      <p:graphicFrame>
        <p:nvGraphicFramePr>
          <p:cNvPr id="71699" name="Group 19"/>
          <p:cNvGraphicFramePr>
            <a:graphicFrameLocks noGrp="1"/>
          </p:cNvGraphicFramePr>
          <p:nvPr/>
        </p:nvGraphicFramePr>
        <p:xfrm>
          <a:off x="1524001" y="0"/>
          <a:ext cx="2786063" cy="2057400"/>
        </p:xfrm>
        <a:graphic>
          <a:graphicData uri="http://schemas.openxmlformats.org/drawingml/2006/table">
            <a:tbl>
              <a:tblPr/>
              <a:tblGrid>
                <a:gridCol w="27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2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fr-FR" sz="10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96" name="Picture 10" descr="fig15boilea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333375"/>
            <a:ext cx="842486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089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Ballas\Dropbox\temp\icono\Maleysson Aurelien-664270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096" y="476672"/>
            <a:ext cx="4330000" cy="3309516"/>
          </a:xfrm>
          <a:prstGeom prst="rect">
            <a:avLst/>
          </a:prstGeom>
          <a:noFill/>
        </p:spPr>
      </p:pic>
      <p:pic>
        <p:nvPicPr>
          <p:cNvPr id="7171" name="Picture 3" descr="C:\Users\Ballas\Dropbox\temp\icono\Maleysson Aurelien-664270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476673"/>
            <a:ext cx="2011208" cy="3360593"/>
          </a:xfrm>
          <a:prstGeom prst="rect">
            <a:avLst/>
          </a:prstGeom>
          <a:noFill/>
        </p:spPr>
      </p:pic>
      <p:pic>
        <p:nvPicPr>
          <p:cNvPr id="7172" name="Picture 4" descr="C:\Users\Ballas\Dropbox\temp\icono\Maleysson Aurelien-6526335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087588" y="3938589"/>
            <a:ext cx="1825824" cy="2187575"/>
          </a:xfrm>
          <a:prstGeom prst="rect">
            <a:avLst/>
          </a:prstGeom>
          <a:noFill/>
        </p:spPr>
      </p:pic>
      <p:pic>
        <p:nvPicPr>
          <p:cNvPr id="7173" name="Picture 5" descr="C:\Users\Ballas\Dropbox\temp\icono\Maleysson Aurelien-652633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4072" y="3933056"/>
            <a:ext cx="203638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341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Luxation GH postérieure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/>
              <a:t>Mécanismes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Chute sur la main, bras en RI, </a:t>
            </a:r>
            <a:r>
              <a:rPr lang="fr-FR" sz="2400" dirty="0" err="1"/>
              <a:t>antépulsion</a:t>
            </a:r>
            <a:endParaRPr lang="fr-FR" sz="2400" dirty="0"/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Choc direct </a:t>
            </a:r>
            <a:r>
              <a:rPr lang="fr-FR" sz="2400" dirty="0" err="1"/>
              <a:t>ant</a:t>
            </a:r>
            <a:r>
              <a:rPr lang="fr-FR" sz="2400" dirty="0"/>
              <a:t> sur l’épaule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Crises comitiales, électrisation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Examen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La tête humérale est perçue en arrière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Mobilisation impossible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membre fixé en ADD, RI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 typeface="Times New Roman" pitchFamily="18" charset="0"/>
              <a:buNone/>
            </a:pPr>
            <a:endParaRPr lang="fr-FR" sz="18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0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z="1600" dirty="0"/>
          </a:p>
        </p:txBody>
      </p:sp>
      <p:pic>
        <p:nvPicPr>
          <p:cNvPr id="37891" name="Picture 6" descr="P6120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2246" y="1631215"/>
            <a:ext cx="6047509" cy="4463935"/>
          </a:xfrm>
          <a:noFill/>
        </p:spPr>
      </p:pic>
    </p:spTree>
    <p:extLst>
      <p:ext uri="{BB962C8B-B14F-4D97-AF65-F5344CB8AC3E}">
        <p14:creationId xmlns:p14="http://schemas.microsoft.com/office/powerpoint/2010/main" val="1371960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Luxation inférieure : erecta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sz="2400" dirty="0"/>
              <a:t>En </a:t>
            </a:r>
            <a:r>
              <a:rPr lang="fr-FR" sz="2400" dirty="0" err="1"/>
              <a:t>abd</a:t>
            </a:r>
            <a:r>
              <a:rPr lang="fr-FR" sz="2400" dirty="0"/>
              <a:t> forcée</a:t>
            </a:r>
          </a:p>
          <a:p>
            <a:pPr eaLnBrk="1" hangingPunct="1"/>
            <a:r>
              <a:rPr lang="fr-FR" sz="2400" dirty="0"/>
              <a:t>Lésions de coiffe</a:t>
            </a:r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r>
              <a:rPr lang="fr-FR" sz="2400" dirty="0"/>
              <a:t>Luxation supérieure, </a:t>
            </a:r>
            <a:r>
              <a:rPr lang="fr-FR" sz="2400" dirty="0" err="1"/>
              <a:t>exeptionnelle</a:t>
            </a:r>
            <a:endParaRPr lang="fr-FR" sz="2400" dirty="0"/>
          </a:p>
        </p:txBody>
      </p:sp>
      <p:pic>
        <p:nvPicPr>
          <p:cNvPr id="2050" name="Picture 2" descr="C:\Users\Ballas\Desktop\Médecine\Icono\Epaule\DSC00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412777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143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Picture 2" descr="C:\Users\Ballas\Desktop\Médecine\Icono\Epaule\DSC007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2745" y="1600201"/>
            <a:ext cx="3395511" cy="4525963"/>
          </a:xfrm>
          <a:prstGeom prst="rect">
            <a:avLst/>
          </a:prstGeom>
          <a:noFill/>
        </p:spPr>
      </p:pic>
      <p:pic>
        <p:nvPicPr>
          <p:cNvPr id="10" name="Picture 2" descr="C:\Users\Ballas\Desktop\Médecine\Icono\Epaule\DSC007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93745" y="1600201"/>
            <a:ext cx="33955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27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5329237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400" dirty="0"/>
              <a:t>Peu congruente, éléments de stabilités :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solidFill>
                  <a:srgbClr val="C00000"/>
                </a:solidFill>
              </a:rPr>
              <a:t>Eléments passifs / statiques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solidFill>
                  <a:srgbClr val="C00000"/>
                </a:solidFill>
              </a:rPr>
              <a:t>Surfaces articulaires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cavité glénoïde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 err="1">
                <a:solidFill>
                  <a:srgbClr val="C00000"/>
                </a:solidFill>
              </a:rPr>
              <a:t>labrum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glénoidien</a:t>
            </a:r>
            <a:endParaRPr lang="fr-FR" sz="180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Complexe </a:t>
            </a:r>
            <a:r>
              <a:rPr lang="fr-FR" sz="2000" dirty="0" err="1"/>
              <a:t>capsulo</a:t>
            </a:r>
            <a:r>
              <a:rPr lang="fr-FR" sz="2000" dirty="0"/>
              <a:t> ligamentaire: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capsule articulaire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ligaments </a:t>
            </a:r>
            <a:r>
              <a:rPr lang="fr-FR" sz="1800" dirty="0" err="1"/>
              <a:t>glénohuméraux</a:t>
            </a:r>
            <a:r>
              <a:rPr lang="fr-FR" sz="1800" dirty="0"/>
              <a:t> (inférieur +++)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Dépression intra-articulaire</a:t>
            </a:r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Eléments actifs / dynamiques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La coiffe des rotateurs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Sous-scapulaire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Supra-épineux </a:t>
            </a:r>
            <a:endParaRPr lang="fr-FR" sz="1800" dirty="0">
              <a:sym typeface="Wingdings 3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Infra-épineux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Petit rond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TLB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620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0975" name="Picture 15" descr="slide0162_image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981200" y="1839260"/>
            <a:ext cx="4038600" cy="4047842"/>
          </a:xfrm>
          <a:noFill/>
          <a:ln w="6350">
            <a:solidFill>
              <a:srgbClr val="FF9900"/>
            </a:solidFill>
          </a:ln>
        </p:spPr>
      </p:pic>
      <p:pic>
        <p:nvPicPr>
          <p:cNvPr id="40979" name="Picture 19" descr="slide0163_image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67438" y="1878014"/>
            <a:ext cx="4038600" cy="4027487"/>
          </a:xfrm>
          <a:noFill/>
        </p:spPr>
      </p:pic>
    </p:spTree>
    <p:extLst>
      <p:ext uri="{BB962C8B-B14F-4D97-AF65-F5344CB8AC3E}">
        <p14:creationId xmlns:p14="http://schemas.microsoft.com/office/powerpoint/2010/main" val="596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5329237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400" dirty="0"/>
              <a:t>Peu congruente, éléments de stabilités :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solidFill>
                  <a:srgbClr val="C00000"/>
                </a:solidFill>
              </a:rPr>
              <a:t>Eléments passifs / statiques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Surfaces articulaires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cavité glénoïde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 err="1"/>
              <a:t>labrum</a:t>
            </a:r>
            <a:r>
              <a:rPr lang="fr-FR" sz="1800" dirty="0"/>
              <a:t> </a:t>
            </a:r>
            <a:r>
              <a:rPr lang="fr-FR" sz="1800" dirty="0" err="1"/>
              <a:t>glénoidien</a:t>
            </a:r>
            <a:endParaRPr lang="fr-FR" sz="18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solidFill>
                  <a:srgbClr val="C00000"/>
                </a:solidFill>
              </a:rPr>
              <a:t>Complexe </a:t>
            </a:r>
            <a:r>
              <a:rPr lang="fr-FR" sz="2000" dirty="0" err="1">
                <a:solidFill>
                  <a:srgbClr val="C00000"/>
                </a:solidFill>
              </a:rPr>
              <a:t>capsulo</a:t>
            </a:r>
            <a:r>
              <a:rPr lang="fr-FR" sz="2000" dirty="0">
                <a:solidFill>
                  <a:srgbClr val="C00000"/>
                </a:solidFill>
              </a:rPr>
              <a:t> ligamentaire: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capsule articulaire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ligaments </a:t>
            </a:r>
            <a:r>
              <a:rPr lang="fr-FR" sz="1800" dirty="0" err="1">
                <a:solidFill>
                  <a:srgbClr val="C00000"/>
                </a:solidFill>
              </a:rPr>
              <a:t>glénohuméraux</a:t>
            </a:r>
            <a:r>
              <a:rPr lang="fr-FR" sz="1800" dirty="0">
                <a:solidFill>
                  <a:srgbClr val="C00000"/>
                </a:solidFill>
              </a:rPr>
              <a:t> (inférieur +++)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Dépression intra-articulaire</a:t>
            </a:r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Eléments actifs / dynamiques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La coiffe des rotateurs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Sous-scapulaire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Supra-épineux </a:t>
            </a:r>
            <a:endParaRPr lang="fr-FR" sz="1800" dirty="0">
              <a:sym typeface="Wingdings 3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Infra-épineux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Petit rond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TLB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535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http://t2.gstatic.com/images?q=tbn:ANd9GcTlSLD3A_VG7XLJIRJZgt8PpB9gywL9bSGDkJOewO1-tFpx2taCs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5" y="1844824"/>
            <a:ext cx="4371975" cy="3914776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QXcNURA5FwaG2JAw7JKjKhbvIDOhD1eVTPdFjCtR_VjnCC1wm7i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592" y="1844824"/>
            <a:ext cx="3543300" cy="39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63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5329237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400" dirty="0"/>
              <a:t>Peu congruente, éléments de stabilités :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Eléments passifs / statiques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Surfaces articulaires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cavité glénoïde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 err="1"/>
              <a:t>labrum</a:t>
            </a:r>
            <a:r>
              <a:rPr lang="fr-FR" sz="1800" dirty="0"/>
              <a:t> </a:t>
            </a:r>
            <a:r>
              <a:rPr lang="fr-FR" sz="1800" dirty="0" err="1"/>
              <a:t>glénoidien</a:t>
            </a:r>
            <a:endParaRPr lang="fr-FR" sz="18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Complexe </a:t>
            </a:r>
            <a:r>
              <a:rPr lang="fr-FR" sz="2000" dirty="0" err="1"/>
              <a:t>capsulo</a:t>
            </a:r>
            <a:r>
              <a:rPr lang="fr-FR" sz="2000" dirty="0"/>
              <a:t> ligamentaire: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capsule articulaire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ligaments </a:t>
            </a:r>
            <a:r>
              <a:rPr lang="fr-FR" sz="1800" dirty="0" err="1"/>
              <a:t>glénohuméraux</a:t>
            </a:r>
            <a:r>
              <a:rPr lang="fr-FR" sz="1800" dirty="0"/>
              <a:t> (inférieur +++)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Dépression intra-articulaire</a:t>
            </a:r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solidFill>
                  <a:srgbClr val="C00000"/>
                </a:solidFill>
              </a:rPr>
              <a:t>Eléments actifs / dynamiques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La coiffe des rotateurs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  <a:sym typeface="Wingdings 3" pitchFamily="18" charset="2"/>
              </a:rPr>
              <a:t>Sous-scapulaire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Supra-épineux </a:t>
            </a:r>
            <a:endParaRPr lang="fr-FR" sz="1800" dirty="0">
              <a:solidFill>
                <a:srgbClr val="C00000"/>
              </a:solidFill>
              <a:sym typeface="Wingdings 3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  <a:sym typeface="Wingdings 3" pitchFamily="18" charset="2"/>
              </a:rPr>
              <a:t>Infra-épineux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  <a:sym typeface="Wingdings 3" pitchFamily="18" charset="2"/>
              </a:rPr>
              <a:t>Petit rond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TLB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899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6084" name="Picture 4" descr="epaule net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44072" y="908721"/>
            <a:ext cx="3670300" cy="4897437"/>
          </a:xfrm>
          <a:noFill/>
        </p:spPr>
      </p:pic>
      <p:pic>
        <p:nvPicPr>
          <p:cNvPr id="20482" name="Picture 2" descr="http://www.epauledouleur.com/images/coiffedesrotateu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4" y="1844824"/>
            <a:ext cx="491348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466</Words>
  <Application>Microsoft Office PowerPoint</Application>
  <PresentationFormat>Grand écran</PresentationFormat>
  <Paragraphs>197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Wingdings 3</vt:lpstr>
      <vt:lpstr>1_Thème Office</vt:lpstr>
      <vt:lpstr>Luxations Scapulo-humérales</vt:lpstr>
      <vt:lpstr>Luxations Gléno-Humérales</vt:lpstr>
      <vt:lpstr>Anatomie</vt:lpstr>
      <vt:lpstr>Anatomie</vt:lpstr>
      <vt:lpstr>Présentation PowerPoint</vt:lpstr>
      <vt:lpstr>Anatomie</vt:lpstr>
      <vt:lpstr>Présentation PowerPoint</vt:lpstr>
      <vt:lpstr>Anatomie</vt:lpstr>
      <vt:lpstr>Présentation PowerPoint</vt:lpstr>
      <vt:lpstr>Luxation GH antérieure</vt:lpstr>
      <vt:lpstr>Généralités</vt:lpstr>
      <vt:lpstr>Présentation PowerPoint</vt:lpstr>
      <vt:lpstr>Lésions physiopathologiques</vt:lpstr>
      <vt:lpstr>Présentation PowerPoint</vt:lpstr>
      <vt:lpstr>Présentation PowerPoint</vt:lpstr>
      <vt:lpstr>Clinique</vt:lpstr>
      <vt:lpstr>Présentation PowerPoint</vt:lpstr>
      <vt:lpstr>Imagerie</vt:lpstr>
      <vt:lpstr>Présentation PowerPoint</vt:lpstr>
      <vt:lpstr>Présentation PowerPoint</vt:lpstr>
      <vt:lpstr>Complications immédiates</vt:lpstr>
      <vt:lpstr>Présentation PowerPoint</vt:lpstr>
      <vt:lpstr>Complications tardives</vt:lpstr>
      <vt:lpstr>Présentation PowerPoint</vt:lpstr>
      <vt:lpstr>Traitements</vt:lpstr>
      <vt:lpstr>Présentation PowerPoint</vt:lpstr>
      <vt:lpstr>Chirurgie</vt:lpstr>
      <vt:lpstr>La « butée »</vt:lpstr>
      <vt:lpstr>Présentation PowerPoint</vt:lpstr>
      <vt:lpstr>Présentation PowerPoint</vt:lpstr>
      <vt:lpstr>Présentation PowerPoint</vt:lpstr>
      <vt:lpstr>Luxation GH postérieure</vt:lpstr>
      <vt:lpstr>Présentation PowerPoint</vt:lpstr>
      <vt:lpstr>Luxation inférieure : erecta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de la Scapula</dc:title>
  <dc:creator>richardballas</dc:creator>
  <cp:lastModifiedBy>richardballas</cp:lastModifiedBy>
  <cp:revision>3</cp:revision>
  <dcterms:created xsi:type="dcterms:W3CDTF">2017-09-12T11:28:00Z</dcterms:created>
  <dcterms:modified xsi:type="dcterms:W3CDTF">2017-09-12T11:30:25Z</dcterms:modified>
</cp:coreProperties>
</file>